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73" r:id="rId3"/>
  </p:sldMasterIdLst>
  <p:notesMasterIdLst>
    <p:notesMasterId r:id="rId19"/>
  </p:notesMasterIdLst>
  <p:sldIdLst>
    <p:sldId id="256" r:id="rId4"/>
    <p:sldId id="257" r:id="rId5"/>
    <p:sldId id="260" r:id="rId6"/>
    <p:sldId id="259" r:id="rId7"/>
    <p:sldId id="271" r:id="rId8"/>
    <p:sldId id="258" r:id="rId9"/>
    <p:sldId id="261" r:id="rId10"/>
    <p:sldId id="263" r:id="rId11"/>
    <p:sldId id="265" r:id="rId12"/>
    <p:sldId id="264" r:id="rId13"/>
    <p:sldId id="266" r:id="rId14"/>
    <p:sldId id="269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EE3BA0-1719-427A-A39E-BBA968030192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ACD76B-DFF7-4D67-A7A6-2F10A53CE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C0316-2BEE-4E89-AE88-CFF75CBE26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BAE5A-8DED-4363-BA3D-20ABBFE48F29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E036-4161-4496-AB1E-105CCC247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120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0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20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20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0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0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21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CEEEBD-D0E1-49E7-8586-0CF637D7C5B7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C97524-5D05-43AE-B626-6F211C3D2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21673-8124-4C7E-B99E-93450E184A1C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E1478-CD7B-4518-9EC9-9BE42FBFD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8A7C5F-99CA-4EBC-B3D2-44307A5C6A22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933A-B301-427E-BCC7-4AC79100F0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54FCAB-0BB2-472C-BDAD-A8F0B8D80549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FF9F3-9DAD-4CB1-BDEA-58FCF7346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A255A-E1FE-4DDD-8378-A298779886CD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ACE42-4175-47B7-AD93-326EE9C7F5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CEE92-E9A8-4DA6-9051-6536ED1AAA0F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5FB43-25D9-41C7-857B-82DA6B3D2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A7CD9-0C12-4819-9E70-4C6228073BB8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ECA2-49E0-4B4F-86AE-58261D07C5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DF974-A72B-4E28-B82A-A6E3A932839C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666FC-3691-4441-BF06-CF463E79E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88E91-8A87-4195-891D-59F0B9DF8333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1CCA6-D683-4806-87AB-077C762FA4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6C09C-E3AA-492B-A6F8-9F235FAACCD6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F0B15-861A-46C3-B403-88B8CA4F74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9010-F103-439A-996F-28EDE8F5D562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7CBB-390A-4065-8A2C-B680C2B72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20345-DB74-4FC8-8863-C792B19A93AA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C4925-A587-4ECD-B20E-AB2E10D6D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F97080-A8A3-4412-A26C-C93EB9AC48DD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D96F51-6E21-42BE-AB1F-B19B812B56A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325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325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6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326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326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326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7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327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7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7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7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7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327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4DFF83-9E95-4235-B76E-3C138112592E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CE2C4-4DFF-40A4-B1A4-8A43AD0622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48F08-5E01-42AB-A0AA-B0F1BA364BD3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400AF-1DA3-4815-80C8-D1855B8A1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477FD-7D94-4D95-826B-242C4CC8BA4F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3019A-11B3-431B-A679-027F656779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7A4A8F-20B8-4A15-B0FE-DCCEE70D9022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C7683-BC4F-4A00-A041-448DE6428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AA55CA-FAE0-4F98-B8D2-2DE79FA2F540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7B7D-4387-4354-BABF-E4D7CEC51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4F676-37DD-413C-A4A5-5E2B24AA7935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2F90F-73EF-43F8-8B85-6F2AC21376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2702C-FB7D-4427-89D1-71CE17884A29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B0B6-E8E9-4C20-A52D-00CFFCB939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879AB-FCA4-48AF-AF78-A77D56D2A69E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207C-7C69-428A-95D9-D868BA3B4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25EC6-3F17-401A-8C28-E3F7E0D3F173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6E121-38DB-4335-8543-68A23B26F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DE7A62-BF41-4E2A-B284-0069A5717325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FC71-0BA6-43F7-A5FD-25E4AC742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983A20-0A00-4C84-B92A-F44F09178081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5EAF7-E227-4F56-86EE-09375EA032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3456-4807-45A6-92EF-7D4E5547EA75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D6CB-05DE-4F44-969C-62B3FA73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CE76-A344-4BED-B519-A77DF41DE1BC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DEA8-9F11-4F19-A4DB-36ABA2F8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0234-5976-4C23-B933-3059B17935E2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C713-824D-4AB0-BC24-853D128CA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8CE-42D4-4A32-9D80-84068A9E4BDF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BF240-4928-4F53-AA35-EAF2F7266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DDBC-F70F-4439-9C15-BE7407F46DFD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4F66-D22F-4066-BC2D-DF5FE2B5E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F81C-F18F-436A-A85F-231A0775FC0B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616E-7AA0-4853-A8B8-31BD9D86D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4015F3-A4AF-492C-B289-14D525631508}" type="datetimeFigureOut">
              <a:rPr lang="ru-RU"/>
              <a:pPr>
                <a:defRPr/>
              </a:pPr>
              <a:t>01.01.2006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350CEC-3451-4EE0-B0AC-F8BC42A7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99" r:id="rId3"/>
    <p:sldLayoutId id="2147483676" r:id="rId4"/>
    <p:sldLayoutId id="2147483700" r:id="rId5"/>
    <p:sldLayoutId id="2147483701" r:id="rId6"/>
    <p:sldLayoutId id="2147483702" r:id="rId7"/>
    <p:sldLayoutId id="2147483675" r:id="rId8"/>
    <p:sldLayoutId id="214748370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A179B1F-E6CE-4C0D-9D04-923D7C30651A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AA9DE98-7318-44E7-90F9-E1728454E8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5A20C2E-1A9F-4576-8D97-8EF3B534AE0B}" type="datetimeFigureOut">
              <a:rPr lang="ru-RU"/>
              <a:pPr/>
              <a:t>01.01.2006</a:t>
            </a:fld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893E841-1D84-482F-BC26-146E51AF0F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22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22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4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224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22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2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25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22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226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22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26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226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22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26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22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22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428604"/>
            <a:ext cx="7772400" cy="2714643"/>
          </a:xfrm>
          <a:noFill/>
          <a:ln/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kern="1200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Times New Roman" pitchFamily="18" charset="0"/>
              </a:rPr>
              <a:t>Урок-путешествие </a:t>
            </a:r>
            <a:br>
              <a:rPr lang="ru-RU" sz="5400" b="1" kern="1200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Times New Roman" pitchFamily="18" charset="0"/>
              </a:rPr>
            </a:br>
            <a:r>
              <a:rPr lang="ru-RU" sz="5400" b="1" kern="1200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Times New Roman" pitchFamily="18" charset="0"/>
              </a:rPr>
              <a:t>«В королевство дроби»</a:t>
            </a:r>
            <a:r>
              <a:rPr lang="ru-RU" sz="3600" kern="1200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Times New Roman" pitchFamily="18" charset="0"/>
              </a:rPr>
              <a:t/>
            </a:r>
            <a:br>
              <a:rPr lang="ru-RU" sz="3600" kern="1200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Times New Roman" pitchFamily="18" charset="0"/>
              </a:rPr>
            </a:br>
            <a:endParaRPr lang="ru-RU" sz="3600" kern="1200" cap="all" dirty="0">
              <a:solidFill>
                <a:srgbClr val="00B0F0"/>
              </a:solidFill>
              <a:effectLst>
                <a:reflection blurRad="12700" stA="48000" endA="300" endPos="55000" dir="5400000" sy="-90000" algn="bl" rotWithShape="0"/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5750" y="4500563"/>
            <a:ext cx="8458200" cy="914400"/>
          </a:xfrm>
        </p:spPr>
        <p:txBody>
          <a:bodyPr anchor="b"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Доли.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Обыкновенные дроби.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500">
              <a:solidFill>
                <a:srgbClr val="44332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29600" cy="582594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Работа по учебнику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1.Работа по рисункам105 и 106</a:t>
            </a:r>
          </a:p>
          <a:p>
            <a:pPr algn="ctr"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2. Запомни как называют доли стр. 139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3.Работа по рисунку 107</a:t>
            </a:r>
          </a:p>
          <a:p>
            <a:pPr algn="ctr"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4. Работа по рисунку 108 </a:t>
            </a:r>
          </a:p>
          <a:p>
            <a:pPr algn="ctr"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5. Говори правильно стр141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V.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Закрепление нового материала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1. Выполнить устно №884 (а, б)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2.Работа в группах.(по три человека)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Разделите квадрат со стороной 4 см на 4 доли  тремя способами.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3.№888, №894 прочитайте записи передовая эстафету.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5. Решить задачу №889 на доске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7229468" cy="1143000"/>
          </a:xfrm>
          <a:noFill/>
          <a:ln/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VI.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Замок здоровья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554162"/>
            <a:ext cx="8686800" cy="4525963"/>
          </a:xfrm>
          <a:noFill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V . </a:t>
            </a:r>
            <a:r>
              <a:rPr lang="ru-RU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Физминутка</a:t>
            </a:r>
            <a:endParaRPr lang="ru-RU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Выполнить круговые движения 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глазами вправо, влево.(3-4 раза)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 Расширить глаза, прищурить, 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закрыть.(5-6 раз)</a:t>
            </a:r>
          </a:p>
          <a:p>
            <a:pPr marL="514350" indent="-514350"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 Нарисовать глазами большой круг,</a:t>
            </a:r>
          </a:p>
          <a:p>
            <a:pPr marL="514350" indent="-514350"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средний, маленький. 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ru-RU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ru-RU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6627" name="Picture 7" descr="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28625"/>
            <a:ext cx="302418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8266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VII.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Замок «Первичного контроля и закрепления знаний»  </a:t>
            </a: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600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1.Самостоятельная работа тест №19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2.Самопроверка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3.Критерии оценивания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 9 баллов – «5»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 7-8 баллов – «4»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 4-6 баллов – «3»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       1-3 баллов – «2»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Ответы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8714" name="Group 42"/>
          <p:cNvGraphicFramePr>
            <a:graphicFrameLocks noGrp="1"/>
          </p:cNvGraphicFramePr>
          <p:nvPr>
            <p:ph idx="4294967295"/>
          </p:nvPr>
        </p:nvGraphicFramePr>
        <p:xfrm>
          <a:off x="858838" y="1843088"/>
          <a:ext cx="7342187" cy="2743200"/>
        </p:xfrm>
        <a:graphic>
          <a:graphicData uri="http://schemas.openxmlformats.org/drawingml/2006/table">
            <a:tbl>
              <a:tblPr/>
              <a:tblGrid>
                <a:gridCol w="911225"/>
                <a:gridCol w="911225"/>
                <a:gridCol w="911225"/>
                <a:gridCol w="912812"/>
                <a:gridCol w="911225"/>
                <a:gridCol w="911225"/>
                <a:gridCol w="911225"/>
                <a:gridCol w="9620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Числителем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Знаменателем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  <p:sp>
        <p:nvSpPr>
          <p:cNvPr id="28712" name="TextBox 4"/>
          <p:cNvSpPr txBox="1">
            <a:spLocks noChangeArrowheads="1"/>
          </p:cNvSpPr>
          <p:nvPr/>
        </p:nvSpPr>
        <p:spPr bwMode="auto">
          <a:xfrm>
            <a:off x="928688" y="1571625"/>
            <a:ext cx="434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А1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VIII.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Замок «Домашнего задания» 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Пункт 23; №925; №934 (а) –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группа – имеющие оценку «3»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Пункт 23; №926; №934 (б) –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группа – имеющие оценки «4» и «5»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Цели и задачи урока: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 </a:t>
            </a: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 1.Обучение решению примеров и задач с применением обыкновенной дроби. Введение основных понятий: доля, обыкновенная дробь, числитель, знаменатель.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Проверить навык вычислительной техники.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 2. Развитие навыков работы с интерактивной доской, учебником, тестовым материалом. Развитие познавательного интереса, творческих способностей. Выработать самооценку в выборе пути, критерии оценки своей работы, формировать положительный мотив учения, развитие умений учебно-познавательной деятельности. Учить применять знания в практической ситуации.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3. Воспитание чувства коллективизма на уроке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и самостоятельности.</a:t>
            </a:r>
          </a:p>
          <a:p>
            <a:pPr>
              <a:lnSpc>
                <a:spcPct val="80000"/>
              </a:lnSpc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Определимся с маршрутом: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43925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 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1.Замок «Актуализация опорных знаний»       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2. Замок « Истории математики»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3. Замок «Точных наук»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 Замок «Здоровьесберегающих технологий»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5.Замок «Первичного контроля и закрепления знаний»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6.Замок «Домашнего задания»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571480"/>
            <a:ext cx="8229600" cy="1368412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I. Организационный момент.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II. Замок «Актуализация опорных знаний».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214563"/>
            <a:ext cx="8229600" cy="391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Первое испытание, которое нам предстоит преодолеть это устные упражнения.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1. Отгадайте ребус.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( Ребус – это загадка, в которой искомое слово изображено буквами, знаками, фигурами).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Ме</a:t>
            </a:r>
            <a:r>
              <a:rPr lang="ru-RU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             и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рия             трос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буна</a:t>
            </a:r>
            <a:endParaRPr lang="ru-RU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Игра «Учитель против класса»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1. Какой отрезок называют радиусом окружности?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Радиусом называется отрезок соединяющий центр окружности с любой его точкой)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2. Какой отрезок называют диаметром окружности?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(Диаметром называется отрезок соединяющий две точки окружности и проходящий через центр)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3. Какой отрезок называется хордой?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( Хордой называется отрезок соединяющий две точки окружности)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4. Что называют кругом?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(Кругом называют ту часть плоскости, которая находится внутри окружности)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5. Что такое окружность?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7829550" cy="928687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2. Восстановите цепочку вычислений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14287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72250" y="1500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429250" y="221456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572375" y="20002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157788" y="14287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143125" y="1500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714750" y="1500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086725" y="14287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215063" y="1928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14688" y="4572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14500" y="1928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86125" y="20002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14875" y="1928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643063" y="45005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43438" y="4572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43625" y="4572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72375" y="4572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929563" y="407193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71500" y="4000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500813" y="40719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5143500" y="40719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3643313" y="40719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071688" y="40005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81" name="TextBox 36"/>
          <p:cNvSpPr txBox="1">
            <a:spLocks noChangeArrowheads="1"/>
          </p:cNvSpPr>
          <p:nvPr/>
        </p:nvSpPr>
        <p:spPr bwMode="auto">
          <a:xfrm>
            <a:off x="8286750" y="1643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19482" name="TextBox 37"/>
          <p:cNvSpPr txBox="1">
            <a:spLocks noChangeArrowheads="1"/>
          </p:cNvSpPr>
          <p:nvPr/>
        </p:nvSpPr>
        <p:spPr bwMode="auto">
          <a:xfrm>
            <a:off x="7429500" y="15716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+49</a:t>
            </a:r>
          </a:p>
        </p:txBody>
      </p:sp>
      <p:sp>
        <p:nvSpPr>
          <p:cNvPr id="19483" name="TextBox 38"/>
          <p:cNvSpPr txBox="1">
            <a:spLocks noChangeArrowheads="1"/>
          </p:cNvSpPr>
          <p:nvPr/>
        </p:nvSpPr>
        <p:spPr bwMode="auto">
          <a:xfrm>
            <a:off x="6000750" y="150018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*17</a:t>
            </a:r>
          </a:p>
        </p:txBody>
      </p:sp>
      <p:sp>
        <p:nvSpPr>
          <p:cNvPr id="19484" name="TextBox 39"/>
          <p:cNvSpPr txBox="1">
            <a:spLocks noChangeArrowheads="1"/>
          </p:cNvSpPr>
          <p:nvPr/>
        </p:nvSpPr>
        <p:spPr bwMode="auto">
          <a:xfrm>
            <a:off x="4643438" y="157162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:15</a:t>
            </a:r>
          </a:p>
        </p:txBody>
      </p:sp>
      <p:sp>
        <p:nvSpPr>
          <p:cNvPr id="19485" name="TextBox 40"/>
          <p:cNvSpPr txBox="1">
            <a:spLocks noChangeArrowheads="1"/>
          </p:cNvSpPr>
          <p:nvPr/>
        </p:nvSpPr>
        <p:spPr bwMode="auto">
          <a:xfrm>
            <a:off x="3143250" y="1571625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-45</a:t>
            </a:r>
          </a:p>
        </p:txBody>
      </p:sp>
      <p:sp>
        <p:nvSpPr>
          <p:cNvPr id="19486" name="TextBox 41"/>
          <p:cNvSpPr txBox="1">
            <a:spLocks noChangeArrowheads="1"/>
          </p:cNvSpPr>
          <p:nvPr/>
        </p:nvSpPr>
        <p:spPr bwMode="auto">
          <a:xfrm>
            <a:off x="1571625" y="157162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*3</a:t>
            </a:r>
          </a:p>
        </p:txBody>
      </p:sp>
      <p:sp>
        <p:nvSpPr>
          <p:cNvPr id="19487" name="TextBox 42"/>
          <p:cNvSpPr txBox="1">
            <a:spLocks noChangeArrowheads="1"/>
          </p:cNvSpPr>
          <p:nvPr/>
        </p:nvSpPr>
        <p:spPr bwMode="auto">
          <a:xfrm>
            <a:off x="7429500" y="4143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*3</a:t>
            </a:r>
          </a:p>
        </p:txBody>
      </p:sp>
      <p:sp>
        <p:nvSpPr>
          <p:cNvPr id="19488" name="TextBox 43"/>
          <p:cNvSpPr txBox="1">
            <a:spLocks noChangeArrowheads="1"/>
          </p:cNvSpPr>
          <p:nvPr/>
        </p:nvSpPr>
        <p:spPr bwMode="auto">
          <a:xfrm>
            <a:off x="6072188" y="421481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+17</a:t>
            </a:r>
          </a:p>
        </p:txBody>
      </p:sp>
      <p:sp>
        <p:nvSpPr>
          <p:cNvPr id="19489" name="TextBox 44"/>
          <p:cNvSpPr txBox="1">
            <a:spLocks noChangeArrowheads="1"/>
          </p:cNvSpPr>
          <p:nvPr/>
        </p:nvSpPr>
        <p:spPr bwMode="auto">
          <a:xfrm>
            <a:off x="4643438" y="42148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:3</a:t>
            </a:r>
          </a:p>
        </p:txBody>
      </p:sp>
      <p:sp>
        <p:nvSpPr>
          <p:cNvPr id="19490" name="TextBox 45"/>
          <p:cNvSpPr txBox="1">
            <a:spLocks noChangeArrowheads="1"/>
          </p:cNvSpPr>
          <p:nvPr/>
        </p:nvSpPr>
        <p:spPr bwMode="auto">
          <a:xfrm>
            <a:off x="3071813" y="414337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-59</a:t>
            </a:r>
          </a:p>
        </p:txBody>
      </p:sp>
      <p:sp>
        <p:nvSpPr>
          <p:cNvPr id="19491" name="TextBox 46"/>
          <p:cNvSpPr txBox="1">
            <a:spLocks noChangeArrowheads="1"/>
          </p:cNvSpPr>
          <p:nvPr/>
        </p:nvSpPr>
        <p:spPr bwMode="auto">
          <a:xfrm>
            <a:off x="1571625" y="414337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*7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7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III. 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Замок «Истории»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572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 древних времен людям приходилось не только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считать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предметы (для чего требовались натуральные числа), но и измерять длину, время, площадь, вести расчеты за купленные или проданные товары.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Не всегда результат измерения или стоимость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товара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удавалось выразить натуральным числом, приходилось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учитывать и части, доли меры.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Так появились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дроби.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В русском языке слово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«дробь»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появилось в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веке, оно происходит от глаго­ла «дробить» — разбивать, ломать на части, в первых учебниках математики (в XVII веке) дроби так и назывались —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«ломаные числа».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 других народов название дроби также связано с глаголами «ломать», «разбивать», «раздроблять».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Современное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обозначение дробей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берет свое начало в Древней Индии; его стали использовать и арабы, а от них в XII—XIV веках оно было заимствовано европейцами.  Лишь около 300 лет назад, первым европейским ученым, который стал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использовать и распространять современную запись дробей,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был итальянский купец и путешественник, сын городского писаря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Фибоначчи (Леонардо Пизйнскип).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1202 году он ввел слово «дробь», названия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«числитель» и «знаменатель»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ввел в XIII веке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Максим Плануд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— греческий монах, ученый-математик.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IV. </a:t>
            </a: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Работа над новым материалом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Замок «Точных наук». </a:t>
            </a:r>
            <a:b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   Ребята, а вы смотрели мультфильм «Мы делили апельсин»? Давайте вспомним стихи.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Мы делили апельсин,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Много нас, а он один.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Эта долька – для ежа!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Эта долька - для чижа!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Эта долька – для утят!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Эта долька – для котят!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Эта долька – для бобра!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     И так, сегодня на уроке мы познакомимся с такими понятиями,  как доля, обыкновенная дробь, числитель и знаменатель.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lnSpc>
                <a:spcPct val="80000"/>
              </a:lnSpc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8229600" cy="511156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Практическая работа№1</a:t>
            </a:r>
            <a:endParaRPr lang="ru-RU" sz="3600" b="1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Возьмем мы яблоко  и разделим его на 8 равных частей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Как называются эти равные части?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Эти равные части называются долями.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Так как яблоко разделили на 8 долей, то каждый получил «одну  восьмую долю яблока».  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Пишут 1/8 яблока</a:t>
            </a:r>
          </a:p>
          <a:p>
            <a:pPr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582</Words>
  <PresentationFormat>Экран (4:3)</PresentationFormat>
  <Paragraphs>120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Comic Sans MS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Слои</vt:lpstr>
      <vt:lpstr>Пастель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Урок-путешествие  «Королевство дроби» </dc:title>
  <cp:lastModifiedBy>User</cp:lastModifiedBy>
  <cp:revision>33</cp:revision>
  <dcterms:modified xsi:type="dcterms:W3CDTF">2006-01-01T01:17:01Z</dcterms:modified>
</cp:coreProperties>
</file>